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Nunito SemiBold"/>
      <p:regular r:id="rId15"/>
      <p:bold r:id="rId16"/>
      <p:italic r:id="rId17"/>
      <p:boldItalic r:id="rId18"/>
    </p:embeddedFont>
    <p:embeddedFont>
      <p:font typeface="PT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gzjrO6temdmY9rwGOlrTEPWEn3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bold.fntdata"/><Relationship Id="rId11" Type="http://schemas.openxmlformats.org/officeDocument/2006/relationships/slide" Target="slides/slide7.xml"/><Relationship Id="rId22" Type="http://schemas.openxmlformats.org/officeDocument/2006/relationships/font" Target="fonts/PTSans-boldItalic.fntdata"/><Relationship Id="rId10" Type="http://schemas.openxmlformats.org/officeDocument/2006/relationships/slide" Target="slides/slide6.xml"/><Relationship Id="rId21" Type="http://schemas.openxmlformats.org/officeDocument/2006/relationships/font" Target="fonts/PT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unitoSemiBold-regular.fntdata"/><Relationship Id="rId14" Type="http://schemas.openxmlformats.org/officeDocument/2006/relationships/slide" Target="slides/slide10.xml"/><Relationship Id="rId17" Type="http://schemas.openxmlformats.org/officeDocument/2006/relationships/font" Target="fonts/NunitoSemiBold-italic.fntdata"/><Relationship Id="rId16" Type="http://schemas.openxmlformats.org/officeDocument/2006/relationships/font" Target="fonts/NunitoSemiBold-bold.fntdata"/><Relationship Id="rId5" Type="http://schemas.openxmlformats.org/officeDocument/2006/relationships/slide" Target="slides/slide1.xml"/><Relationship Id="rId19" Type="http://schemas.openxmlformats.org/officeDocument/2006/relationships/font" Target="fonts/PTSans-regular.fntdata"/><Relationship Id="rId6" Type="http://schemas.openxmlformats.org/officeDocument/2006/relationships/slide" Target="slides/slide2.xml"/><Relationship Id="rId18" Type="http://schemas.openxmlformats.org/officeDocument/2006/relationships/font" Target="fonts/NunitoSemiBol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6" name="Google Shape;226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" name="Google Shape;9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5" name="Google Shape;45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" name="Google Shape;13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" name="Google Shape;17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" name="Google Shape;21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5" name="Google Shape;25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" name="Google Shape;29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3" name="Google Shape;33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7" name="Google Shape;37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1" name="Google Shape;41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837724" y="2387560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Smart Campus – Classroom Occupancy Detection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837724" y="4154567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Supervisor: Mayya Lihovodov</a:t>
            </a:r>
            <a:endParaRPr sz="185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Students:</a:t>
            </a:r>
            <a:endParaRPr sz="185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Shira Vainer 206533184</a:t>
            </a:r>
            <a:endParaRPr sz="185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Menalu chekol 328858071</a:t>
            </a:r>
            <a:endParaRPr sz="185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Trngo Abawa 332565050</a:t>
            </a:r>
            <a:endParaRPr/>
          </a:p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Zohar Shalom 212512032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9" name="Google Shape;2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0"/>
          <p:cNvSpPr/>
          <p:nvPr/>
        </p:nvSpPr>
        <p:spPr>
          <a:xfrm>
            <a:off x="837724" y="911781"/>
            <a:ext cx="6996827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Conclusions &amp; Future Work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0"/>
          <p:cNvSpPr/>
          <p:nvPr/>
        </p:nvSpPr>
        <p:spPr>
          <a:xfrm>
            <a:off x="700636" y="2393996"/>
            <a:ext cx="3614700" cy="2743200"/>
          </a:xfrm>
          <a:prstGeom prst="roundRect">
            <a:avLst>
              <a:gd fmla="val 13089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0"/>
          <p:cNvSpPr/>
          <p:nvPr/>
        </p:nvSpPr>
        <p:spPr>
          <a:xfrm>
            <a:off x="1099899" y="2236946"/>
            <a:ext cx="718066" cy="718066"/>
          </a:xfrm>
          <a:prstGeom prst="roundRect">
            <a:avLst>
              <a:gd fmla="val 12732932" name="adj"/>
            </a:avLst>
          </a:prstGeom>
          <a:solidFill>
            <a:srgbClr val="F2B42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3" name="Google Shape;23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7305" y="2393990"/>
            <a:ext cx="323136" cy="40386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0"/>
          <p:cNvSpPr/>
          <p:nvPr/>
        </p:nvSpPr>
        <p:spPr>
          <a:xfrm>
            <a:off x="1099899" y="319432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Key Predictors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0"/>
          <p:cNvSpPr/>
          <p:nvPr/>
        </p:nvSpPr>
        <p:spPr>
          <a:xfrm>
            <a:off x="1099899" y="3689866"/>
            <a:ext cx="3090267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2B42D"/>
                </a:solidFill>
                <a:latin typeface="PT Sans"/>
                <a:ea typeface="PT Sans"/>
                <a:cs typeface="PT Sans"/>
                <a:sym typeface="PT Sans"/>
              </a:rPr>
              <a:t>Light + CO₂ = strongest predictors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0"/>
          <p:cNvSpPr/>
          <p:nvPr/>
        </p:nvSpPr>
        <p:spPr>
          <a:xfrm>
            <a:off x="4554571" y="2394009"/>
            <a:ext cx="3614700" cy="2743200"/>
          </a:xfrm>
          <a:prstGeom prst="roundRect">
            <a:avLst>
              <a:gd fmla="val 13089" name="adj"/>
            </a:avLst>
          </a:prstGeom>
          <a:solidFill>
            <a:srgbClr val="00002E"/>
          </a:solidFill>
          <a:ln cap="flat" cmpd="sng" w="22850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4953833" y="2236946"/>
            <a:ext cx="718066" cy="718066"/>
          </a:xfrm>
          <a:prstGeom prst="roundRect">
            <a:avLst>
              <a:gd fmla="val 12732932" name="adj"/>
            </a:avLst>
          </a:prstGeom>
          <a:solidFill>
            <a:srgbClr val="D742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8" name="Google Shape;23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1239" y="2393990"/>
            <a:ext cx="323136" cy="40386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0"/>
          <p:cNvSpPr/>
          <p:nvPr/>
        </p:nvSpPr>
        <p:spPr>
          <a:xfrm>
            <a:off x="4953833" y="319432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Baseline Model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4953833" y="3689866"/>
            <a:ext cx="3090267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Logistic Regression = robust baseline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700624" y="5190805"/>
            <a:ext cx="7468500" cy="2360400"/>
          </a:xfrm>
          <a:prstGeom prst="roundRect">
            <a:avLst>
              <a:gd fmla="val 15213" name="adj"/>
            </a:avLst>
          </a:prstGeom>
          <a:solidFill>
            <a:srgbClr val="00002E"/>
          </a:solidFill>
          <a:ln cap="flat" cmpd="sng" w="22850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0"/>
          <p:cNvSpPr/>
          <p:nvPr/>
        </p:nvSpPr>
        <p:spPr>
          <a:xfrm>
            <a:off x="1099899" y="5219581"/>
            <a:ext cx="718066" cy="718066"/>
          </a:xfrm>
          <a:prstGeom prst="roundRect">
            <a:avLst>
              <a:gd fmla="val 12732932" name="adj"/>
            </a:avLst>
          </a:prstGeom>
          <a:solidFill>
            <a:srgbClr val="DD78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3" name="Google Shape;24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7305" y="5376624"/>
            <a:ext cx="323136" cy="40386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0"/>
          <p:cNvSpPr/>
          <p:nvPr/>
        </p:nvSpPr>
        <p:spPr>
          <a:xfrm>
            <a:off x="1099899" y="617696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Best Performance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0"/>
          <p:cNvSpPr/>
          <p:nvPr/>
        </p:nvSpPr>
        <p:spPr>
          <a:xfrm>
            <a:off x="1099899" y="6672501"/>
            <a:ext cx="6944201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Random Forest = maximum performance (~99%)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0"/>
          <p:cNvSpPr/>
          <p:nvPr/>
        </p:nvSpPr>
        <p:spPr>
          <a:xfrm>
            <a:off x="700624" y="5190805"/>
            <a:ext cx="7468500" cy="2360400"/>
          </a:xfrm>
          <a:prstGeom prst="roundRect">
            <a:avLst>
              <a:gd fmla="val 15213" name="adj"/>
            </a:avLst>
          </a:prstGeom>
          <a:solidFill>
            <a:srgbClr val="00002E"/>
          </a:solidFill>
          <a:ln cap="flat" cmpd="sng" w="22850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0"/>
          <p:cNvSpPr/>
          <p:nvPr/>
        </p:nvSpPr>
        <p:spPr>
          <a:xfrm>
            <a:off x="962799" y="5452981"/>
            <a:ext cx="718200" cy="718200"/>
          </a:xfrm>
          <a:prstGeom prst="roundRect">
            <a:avLst>
              <a:gd fmla="val 12732932" name="adj"/>
            </a:avLst>
          </a:prstGeom>
          <a:solidFill>
            <a:srgbClr val="DD78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8" name="Google Shape;248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0205" y="5610024"/>
            <a:ext cx="323136" cy="40386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0"/>
          <p:cNvSpPr/>
          <p:nvPr/>
        </p:nvSpPr>
        <p:spPr>
          <a:xfrm>
            <a:off x="962799" y="6410363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Best Performance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962799" y="6905901"/>
            <a:ext cx="6944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Random Forest = maximum performance (~99%)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/>
          <p:nvPr/>
        </p:nvSpPr>
        <p:spPr>
          <a:xfrm>
            <a:off x="837724" y="1473875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Background &amp; Goal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837724" y="2715141"/>
            <a:ext cx="6357818" cy="1402913"/>
          </a:xfrm>
          <a:prstGeom prst="roundRect">
            <a:avLst>
              <a:gd fmla="val 25595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099899" y="297731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Problem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099899" y="3472854"/>
            <a:ext cx="583346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classrooms waste energy when empty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837724" y="4420811"/>
            <a:ext cx="6357818" cy="1402913"/>
          </a:xfrm>
          <a:prstGeom prst="roundRect">
            <a:avLst>
              <a:gd fmla="val 25595" name="adj"/>
            </a:avLst>
          </a:prstGeom>
          <a:solidFill>
            <a:srgbClr val="00002E"/>
          </a:solidFill>
          <a:ln cap="flat" cmpd="sng" w="22850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1099899" y="468298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Goal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1099899" y="5178524"/>
            <a:ext cx="583346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predict occupancy in real time using sensors 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9059863" y="1899801"/>
            <a:ext cx="3379470" cy="422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Nunito SemiBold"/>
              <a:buNone/>
            </a:pPr>
            <a:r>
              <a:rPr b="1" lang="en-US" sz="265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Benefits: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9059863" y="2905165"/>
            <a:ext cx="538520" cy="538520"/>
          </a:xfrm>
          <a:prstGeom prst="roundRect">
            <a:avLst>
              <a:gd fmla="val 66677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9837698" y="298743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Save energy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9059863" y="4806454"/>
            <a:ext cx="538520" cy="538520"/>
          </a:xfrm>
          <a:prstGeom prst="roundRect">
            <a:avLst>
              <a:gd fmla="val 66677" name="adj"/>
            </a:avLst>
          </a:prstGeom>
          <a:solidFill>
            <a:srgbClr val="00002E"/>
          </a:solidFill>
          <a:ln cap="flat" cmpd="sng" w="22850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9837698" y="4888726"/>
            <a:ext cx="3608427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Improve space management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9059863" y="3826312"/>
            <a:ext cx="538520" cy="538520"/>
          </a:xfrm>
          <a:prstGeom prst="roundRect">
            <a:avLst>
              <a:gd fmla="val 66677" name="adj"/>
            </a:avLst>
          </a:prstGeom>
          <a:solidFill>
            <a:srgbClr val="00002E"/>
          </a:solidFill>
          <a:ln cap="flat" cmpd="sng" w="22850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9837698" y="3908584"/>
            <a:ext cx="2823686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Support sustainability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9059863" y="5823724"/>
            <a:ext cx="538520" cy="538520"/>
          </a:xfrm>
          <a:prstGeom prst="roundRect">
            <a:avLst>
              <a:gd fmla="val 66677" name="adj"/>
            </a:avLst>
          </a:prstGeom>
          <a:solidFill>
            <a:srgbClr val="00002E"/>
          </a:solidFill>
          <a:ln cap="flat" cmpd="sng" w="22850">
            <a:solidFill>
              <a:srgbClr val="48A8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9837698" y="5905996"/>
            <a:ext cx="4281130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Better student/faculty experience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12420520" y="7183120"/>
            <a:ext cx="2204720" cy="971152"/>
          </a:xfrm>
          <a:prstGeom prst="rect">
            <a:avLst/>
          </a:prstGeom>
          <a:solidFill>
            <a:srgbClr val="00002E"/>
          </a:solidFill>
          <a:ln cap="flat" cmpd="sng" w="12700">
            <a:solidFill>
              <a:srgbClr val="0000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/>
          <p:nvPr/>
        </p:nvSpPr>
        <p:spPr>
          <a:xfrm>
            <a:off x="6324124" y="1527810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Dataset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6324124" y="2590800"/>
            <a:ext cx="3614618" cy="1801177"/>
          </a:xfrm>
          <a:prstGeom prst="roundRect">
            <a:avLst>
              <a:gd fmla="val 19935" name="adj"/>
            </a:avLst>
          </a:prstGeom>
          <a:solidFill>
            <a:srgbClr val="00002E">
              <a:alpha val="74901"/>
            </a:srgbClr>
          </a:solidFill>
          <a:ln cap="flat" cmpd="sng" w="3047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6593919" y="286059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Sensors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6593919" y="3356134"/>
            <a:ext cx="3075027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Temperature, Humidity, CO₂, Light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10178058" y="2590800"/>
            <a:ext cx="3614618" cy="1801177"/>
          </a:xfrm>
          <a:prstGeom prst="roundRect">
            <a:avLst>
              <a:gd fmla="val 19935" name="adj"/>
            </a:avLst>
          </a:prstGeom>
          <a:solidFill>
            <a:srgbClr val="00002E">
              <a:alpha val="74901"/>
            </a:srgbClr>
          </a:solidFill>
          <a:ln cap="flat" cmpd="sng" w="30475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10447853" y="286059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Collection Period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10447853" y="3356134"/>
            <a:ext cx="3075027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Collected over several weeks in classrooms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6324124" y="4631293"/>
            <a:ext cx="7468553" cy="1418153"/>
          </a:xfrm>
          <a:prstGeom prst="roundRect">
            <a:avLst>
              <a:gd fmla="val 25320" name="adj"/>
            </a:avLst>
          </a:prstGeom>
          <a:solidFill>
            <a:srgbClr val="00002E">
              <a:alpha val="74901"/>
            </a:srgbClr>
          </a:solidFill>
          <a:ln cap="flat" cmpd="sng" w="30475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6593919" y="4901089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Class Imbalance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6593919" y="5396627"/>
            <a:ext cx="6928961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D7425E"/>
                </a:solidFill>
                <a:latin typeface="PT Sans"/>
                <a:ea typeface="PT Sans"/>
                <a:cs typeface="PT Sans"/>
                <a:sym typeface="PT Sans"/>
              </a:rPr>
              <a:t>77% unoccupied</a:t>
            </a: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vs </a:t>
            </a:r>
            <a:r>
              <a:rPr lang="en-US" sz="1850">
                <a:solidFill>
                  <a:srgbClr val="F2B42D"/>
                </a:solidFill>
                <a:latin typeface="PT Sans"/>
                <a:ea typeface="PT Sans"/>
                <a:cs typeface="PT Sans"/>
                <a:sym typeface="PT Sans"/>
              </a:rPr>
              <a:t>23% occupied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6324124" y="6318647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Data reflects human presence (CO₂ + Light rise when occupied)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12420520" y="7183120"/>
            <a:ext cx="2204720" cy="971152"/>
          </a:xfrm>
          <a:prstGeom prst="rect">
            <a:avLst/>
          </a:prstGeom>
          <a:solidFill>
            <a:srgbClr val="00002E"/>
          </a:solidFill>
          <a:ln cap="flat" cmpd="sng" w="12700">
            <a:solidFill>
              <a:srgbClr val="0000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/>
          <p:nvPr/>
        </p:nvSpPr>
        <p:spPr>
          <a:xfrm>
            <a:off x="837724" y="892241"/>
            <a:ext cx="67101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Exploratory Data Analysis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837724" y="2736533"/>
            <a:ext cx="12954952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Compared distributions: occupied vs unoccupied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837724" y="3478530"/>
            <a:ext cx="3379470" cy="422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Nunito SemiBold"/>
              <a:buNone/>
            </a:pPr>
            <a:r>
              <a:rPr b="1" lang="en-US" sz="265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Findings: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4" name="Google Shape;10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724" y="4259818"/>
            <a:ext cx="239316" cy="29920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/>
          <p:nvPr/>
        </p:nvSpPr>
        <p:spPr>
          <a:xfrm>
            <a:off x="837724" y="4636175"/>
            <a:ext cx="6357818" cy="30480"/>
          </a:xfrm>
          <a:prstGeom prst="rect">
            <a:avLst/>
          </a:prstGeom>
          <a:solidFill>
            <a:srgbClr val="F2B42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837724" y="4816793"/>
            <a:ext cx="3417570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Light = strongest predictor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7" name="Google Shape;10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4858" y="4259818"/>
            <a:ext cx="239316" cy="29920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/>
          <p:nvPr/>
        </p:nvSpPr>
        <p:spPr>
          <a:xfrm>
            <a:off x="7434858" y="4636175"/>
            <a:ext cx="6357818" cy="30480"/>
          </a:xfrm>
          <a:prstGeom prst="rect">
            <a:avLst/>
          </a:prstGeom>
          <a:solidFill>
            <a:srgbClr val="D742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7434858" y="4816793"/>
            <a:ext cx="4363879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CO₂ = reliable secondary indicator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0" name="Google Shape;11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724" y="5587484"/>
            <a:ext cx="239316" cy="29920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/>
          <p:nvPr/>
        </p:nvSpPr>
        <p:spPr>
          <a:xfrm>
            <a:off x="837724" y="5963841"/>
            <a:ext cx="6357818" cy="30480"/>
          </a:xfrm>
          <a:prstGeom prst="rect">
            <a:avLst/>
          </a:prstGeom>
          <a:solidFill>
            <a:srgbClr val="DD78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837724" y="6144458"/>
            <a:ext cx="3803690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Temperature = slight increase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3" name="Google Shape;11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34858" y="5587484"/>
            <a:ext cx="239316" cy="29920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/>
          <p:cNvSpPr/>
          <p:nvPr/>
        </p:nvSpPr>
        <p:spPr>
          <a:xfrm>
            <a:off x="7434858" y="5963841"/>
            <a:ext cx="6357818" cy="30480"/>
          </a:xfrm>
          <a:prstGeom prst="rect">
            <a:avLst/>
          </a:prstGeom>
          <a:solidFill>
            <a:srgbClr val="48A8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7434858" y="6144458"/>
            <a:ext cx="3312081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Humidity = minimal effect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12420520" y="7183120"/>
            <a:ext cx="2204720" cy="971152"/>
          </a:xfrm>
          <a:prstGeom prst="rect">
            <a:avLst/>
          </a:prstGeom>
          <a:solidFill>
            <a:srgbClr val="00002E"/>
          </a:solidFill>
          <a:ln cap="flat" cmpd="sng" w="12700">
            <a:solidFill>
              <a:srgbClr val="0000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>
            <a:off x="1121489" y="1207333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Correlation Analysis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1982748" y="3053358"/>
            <a:ext cx="2290048" cy="789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Nunito SemiBold"/>
              <a:buNone/>
            </a:pPr>
            <a:r>
              <a:rPr b="1" lang="en-US" sz="6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0.91</a:t>
            </a:r>
            <a:endParaRPr sz="6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1982748" y="4142304"/>
            <a:ext cx="2290048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ctr">
              <a:lnSpc>
                <a:spcPct val="76388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600"/>
              <a:buFont typeface="Nunito SemiBold"/>
              <a:buNone/>
            </a:pPr>
            <a:r>
              <a:rPr b="1" lang="en-US" sz="3600">
                <a:solidFill>
                  <a:srgbClr val="FFD966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Light</a:t>
            </a:r>
            <a:endParaRPr b="1" sz="3600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1982748" y="4637842"/>
            <a:ext cx="2290048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ct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(very strong)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4572000" y="3053358"/>
            <a:ext cx="2290048" cy="789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Nunito SemiBold"/>
              <a:buNone/>
            </a:pPr>
            <a:r>
              <a:rPr b="1" lang="en-US" sz="6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0.56</a:t>
            </a:r>
            <a:endParaRPr sz="6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4572000" y="4142304"/>
            <a:ext cx="2290048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ctr">
              <a:lnSpc>
                <a:spcPct val="76388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600"/>
              <a:buFont typeface="Nunito SemiBold"/>
              <a:buNone/>
            </a:pPr>
            <a:r>
              <a:rPr b="1" lang="en-US" sz="3600">
                <a:solidFill>
                  <a:srgbClr val="FFD966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Temperature</a:t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4572000" y="4985217"/>
            <a:ext cx="22899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ct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(moderate)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7161252" y="3053358"/>
            <a:ext cx="2290048" cy="789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Nunito SemiBold"/>
              <a:buNone/>
            </a:pPr>
            <a:r>
              <a:rPr b="1" lang="en-US" sz="6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0.50</a:t>
            </a:r>
            <a:endParaRPr sz="6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7161252" y="4142304"/>
            <a:ext cx="2290048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ctr">
              <a:lnSpc>
                <a:spcPct val="76388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600"/>
              <a:buFont typeface="Nunito SemiBold"/>
              <a:buNone/>
            </a:pPr>
            <a:r>
              <a:rPr b="1" lang="en-US" sz="3600">
                <a:solidFill>
                  <a:srgbClr val="FFD966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CO₂</a:t>
            </a:r>
            <a:endParaRPr b="1" sz="2200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7161252" y="4637842"/>
            <a:ext cx="2290048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ct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(moderate)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10058402" y="3053358"/>
            <a:ext cx="2290048" cy="789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Nunito SemiBold"/>
              <a:buNone/>
            </a:pPr>
            <a:r>
              <a:rPr b="1" lang="en-US" sz="6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0.05</a:t>
            </a:r>
            <a:endParaRPr sz="6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10058402" y="4142304"/>
            <a:ext cx="2290048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ctr">
              <a:lnSpc>
                <a:spcPct val="76388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600"/>
              <a:buFont typeface="Nunito SemiBold"/>
              <a:buNone/>
            </a:pPr>
            <a:r>
              <a:rPr b="1" lang="en-US" sz="3600">
                <a:solidFill>
                  <a:srgbClr val="FFD966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Humidity</a:t>
            </a:r>
            <a:endParaRPr/>
          </a:p>
        </p:txBody>
      </p:sp>
      <p:sp>
        <p:nvSpPr>
          <p:cNvPr id="134" name="Google Shape;134;p5"/>
          <p:cNvSpPr/>
          <p:nvPr/>
        </p:nvSpPr>
        <p:spPr>
          <a:xfrm>
            <a:off x="10058402" y="4637842"/>
            <a:ext cx="2290048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ct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(weak)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4888827" y="5439628"/>
            <a:ext cx="5169575" cy="422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Nunito SemiBold"/>
              <a:buNone/>
            </a:pPr>
            <a:r>
              <a:rPr b="1" lang="en-US" sz="265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Conclusion: Light + CO₂ dominate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12420520" y="7183120"/>
            <a:ext cx="2204720" cy="971152"/>
          </a:xfrm>
          <a:prstGeom prst="rect">
            <a:avLst/>
          </a:prstGeom>
          <a:solidFill>
            <a:srgbClr val="00002E"/>
          </a:solidFill>
          <a:ln cap="flat" cmpd="sng" w="12700">
            <a:solidFill>
              <a:srgbClr val="0000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>
            <a:off x="9641721" y="3198218"/>
            <a:ext cx="6055876" cy="2725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lang="en-US" sz="18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(non-linear, robust)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12420520" y="7183120"/>
            <a:ext cx="2204720" cy="971152"/>
          </a:xfrm>
          <a:prstGeom prst="rect">
            <a:avLst/>
          </a:prstGeom>
          <a:solidFill>
            <a:srgbClr val="00002E"/>
          </a:solidFill>
          <a:ln cap="flat" cmpd="sng" w="12700">
            <a:solidFill>
              <a:srgbClr val="0000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enerated image" id="144" name="Google Shape;1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141" y="0"/>
            <a:ext cx="12344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/>
          <p:nvPr/>
        </p:nvSpPr>
        <p:spPr>
          <a:xfrm>
            <a:off x="837724" y="1651516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Results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837724" y="2834283"/>
            <a:ext cx="12954952" cy="2071568"/>
          </a:xfrm>
          <a:prstGeom prst="roundRect">
            <a:avLst>
              <a:gd fmla="val 17333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845344" y="2841903"/>
            <a:ext cx="12939713" cy="68544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1084659" y="2993112"/>
            <a:ext cx="4693444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1"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Model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6264354" y="2993112"/>
            <a:ext cx="339566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1"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Accuracy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10146268" y="2993112"/>
            <a:ext cx="3399472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1"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F1 Score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845344" y="3527346"/>
            <a:ext cx="12939713" cy="68544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1084659" y="3678555"/>
            <a:ext cx="4693444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Logistic Regression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6264354" y="3678555"/>
            <a:ext cx="339566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2B42D"/>
                </a:solidFill>
                <a:latin typeface="PT Sans"/>
                <a:ea typeface="PT Sans"/>
                <a:cs typeface="PT Sans"/>
                <a:sym typeface="PT Sans"/>
              </a:rPr>
              <a:t>98.8%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10146268" y="3678555"/>
            <a:ext cx="3399472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0.974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845344" y="4212788"/>
            <a:ext cx="12939713" cy="68544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1084659" y="4363998"/>
            <a:ext cx="4693444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Random Forest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6264354" y="4363998"/>
            <a:ext cx="339566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D7425E"/>
                </a:solidFill>
                <a:latin typeface="PT Sans"/>
                <a:ea typeface="PT Sans"/>
                <a:cs typeface="PT Sans"/>
                <a:sym typeface="PT Sans"/>
              </a:rPr>
              <a:t>99.1%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10146268" y="4363998"/>
            <a:ext cx="3399472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0.982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837724" y="5175052"/>
            <a:ext cx="6357818" cy="1402913"/>
          </a:xfrm>
          <a:prstGeom prst="roundRect">
            <a:avLst>
              <a:gd fmla="val 25595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1099899" y="543722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Performance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1099899" y="5932765"/>
            <a:ext cx="583346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Both models performed almost perfectly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7434858" y="5175052"/>
            <a:ext cx="6357818" cy="1402913"/>
          </a:xfrm>
          <a:prstGeom prst="roundRect">
            <a:avLst>
              <a:gd fmla="val 25595" name="adj"/>
            </a:avLst>
          </a:prstGeom>
          <a:solidFill>
            <a:srgbClr val="00002E"/>
          </a:solidFill>
          <a:ln cap="flat" cmpd="sng" w="22850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7697033" y="543722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Error Analysis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7697033" y="5932765"/>
            <a:ext cx="583346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Confusion Matrix shows few errors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12420520" y="7183120"/>
            <a:ext cx="2204720" cy="971152"/>
          </a:xfrm>
          <a:prstGeom prst="rect">
            <a:avLst/>
          </a:prstGeom>
          <a:solidFill>
            <a:srgbClr val="00002E"/>
          </a:solidFill>
          <a:ln cap="flat" cmpd="sng" w="12700">
            <a:solidFill>
              <a:srgbClr val="0000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/>
          <p:nvPr/>
        </p:nvSpPr>
        <p:spPr>
          <a:xfrm>
            <a:off x="3470255" y="5164325"/>
            <a:ext cx="7349787" cy="1559877"/>
          </a:xfrm>
          <a:prstGeom prst="roundRect">
            <a:avLst>
              <a:gd fmla="val 10160" name="adj"/>
            </a:avLst>
          </a:prstGeom>
          <a:solidFill>
            <a:srgbClr val="00002E">
              <a:alpha val="74901"/>
            </a:srgbClr>
          </a:solidFill>
          <a:ln cap="flat" cmpd="sng" w="22850">
            <a:solidFill>
              <a:srgbClr val="E57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555129" y="2962350"/>
            <a:ext cx="6510900" cy="1080000"/>
          </a:xfrm>
          <a:prstGeom prst="roundRect">
            <a:avLst>
              <a:gd fmla="val 10160" name="adj"/>
            </a:avLst>
          </a:prstGeom>
          <a:solidFill>
            <a:srgbClr val="00002E">
              <a:alpha val="74901"/>
            </a:srgbClr>
          </a:solidFill>
          <a:ln cap="flat" cmpd="sng" w="22850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7564588" y="2980375"/>
            <a:ext cx="6510900" cy="1080000"/>
          </a:xfrm>
          <a:prstGeom prst="roundRect">
            <a:avLst>
              <a:gd fmla="val 10160" name="adj"/>
            </a:avLst>
          </a:prstGeom>
          <a:solidFill>
            <a:srgbClr val="00002E">
              <a:alpha val="74901"/>
            </a:srgbClr>
          </a:solidFill>
          <a:ln cap="flat" cmpd="sng" w="22850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4498955" y="1156989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Model Comparison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8918925" y="3752728"/>
            <a:ext cx="6032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slightly higher accuracy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2074525" y="3752725"/>
            <a:ext cx="6032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simpler, transparent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6976348" y="546936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8593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unito SemiBold"/>
              <a:buNone/>
            </a:pPr>
            <a:r>
              <a:rPr b="1" lang="en-US" sz="3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Random Forest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6619348" y="6340932"/>
            <a:ext cx="6032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T Sans"/>
              <a:buNone/>
            </a:pPr>
            <a:r>
              <a:rPr lang="en-US" sz="24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stronger predictive power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532269" y="2962350"/>
            <a:ext cx="91440" cy="1080016"/>
          </a:xfrm>
          <a:prstGeom prst="roundRect">
            <a:avLst>
              <a:gd fmla="val 279569" name="adj"/>
            </a:avLst>
          </a:prstGeom>
          <a:solidFill>
            <a:srgbClr val="F2B42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2449414" y="3179813"/>
            <a:ext cx="2004893" cy="250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emiBold"/>
              <a:buNone/>
            </a:pPr>
            <a:r>
              <a:rPr b="1" lang="en-US" sz="2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Logistic Regression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7405865" y="2962350"/>
            <a:ext cx="91440" cy="1080016"/>
          </a:xfrm>
          <a:prstGeom prst="roundRect">
            <a:avLst>
              <a:gd fmla="val 279569" name="adj"/>
            </a:avLst>
          </a:prstGeom>
          <a:solidFill>
            <a:srgbClr val="D742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9569826" y="3160769"/>
            <a:ext cx="2004893" cy="250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emiBold"/>
              <a:buNone/>
            </a:pPr>
            <a:r>
              <a:rPr b="1" lang="en-US" sz="2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Random Forest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3411319" y="5164324"/>
            <a:ext cx="91440" cy="1559877"/>
          </a:xfrm>
          <a:prstGeom prst="roundRect">
            <a:avLst>
              <a:gd fmla="val 279569" name="adj"/>
            </a:avLst>
          </a:prstGeom>
          <a:solidFill>
            <a:schemeClr val="accent2"/>
          </a:solidFill>
          <a:ln cap="flat" cmpd="sng" w="9525">
            <a:solidFill>
              <a:srgbClr val="E57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10774322" y="5179739"/>
            <a:ext cx="91440" cy="1559877"/>
          </a:xfrm>
          <a:prstGeom prst="roundRect">
            <a:avLst>
              <a:gd fmla="val 279569" name="adj"/>
            </a:avLst>
          </a:prstGeom>
          <a:solidFill>
            <a:schemeClr val="accent2"/>
          </a:solidFill>
          <a:ln cap="flat" cmpd="sng" w="9525">
            <a:solidFill>
              <a:srgbClr val="E57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3561695" y="5607668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57D62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Conclusion</a:t>
            </a:r>
            <a:endParaRPr sz="4400">
              <a:solidFill>
                <a:srgbClr val="E57D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/>
          <p:nvPr/>
        </p:nvSpPr>
        <p:spPr>
          <a:xfrm rot="5400000">
            <a:off x="8315859" y="4405106"/>
            <a:ext cx="91442" cy="2861905"/>
          </a:xfrm>
          <a:prstGeom prst="roundRect">
            <a:avLst>
              <a:gd fmla="val 279569" name="adj"/>
            </a:avLst>
          </a:prstGeom>
          <a:solidFill>
            <a:schemeClr val="accent2"/>
          </a:solidFill>
          <a:ln cap="flat" cmpd="sng" w="9525">
            <a:solidFill>
              <a:srgbClr val="E57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12420520" y="7183120"/>
            <a:ext cx="2204720" cy="971152"/>
          </a:xfrm>
          <a:prstGeom prst="rect">
            <a:avLst/>
          </a:prstGeom>
          <a:solidFill>
            <a:srgbClr val="00002E"/>
          </a:solidFill>
          <a:ln cap="flat" cmpd="sng" w="12700">
            <a:solidFill>
              <a:srgbClr val="0000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/>
          <p:nvPr/>
        </p:nvSpPr>
        <p:spPr>
          <a:xfrm>
            <a:off x="837724" y="1298019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Limitations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837724" y="2839760"/>
            <a:ext cx="6357818" cy="1746766"/>
          </a:xfrm>
          <a:prstGeom prst="roundRect">
            <a:avLst>
              <a:gd fmla="val 8376" name="adj"/>
            </a:avLst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837724" y="2809280"/>
            <a:ext cx="6357818" cy="121920"/>
          </a:xfrm>
          <a:prstGeom prst="roundRect">
            <a:avLst>
              <a:gd fmla="val 294514" name="adj"/>
            </a:avLst>
          </a:prstGeom>
          <a:solidFill>
            <a:srgbClr val="F2B42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3657540" y="2480786"/>
            <a:ext cx="718066" cy="718066"/>
          </a:xfrm>
          <a:prstGeom prst="roundRect">
            <a:avLst>
              <a:gd fmla="val 127342" name="adj"/>
            </a:avLst>
          </a:prstGeom>
          <a:solidFill>
            <a:srgbClr val="F2B42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3872925" y="2660332"/>
            <a:ext cx="287179" cy="3589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unito SemiBold"/>
              <a:buNone/>
            </a:pPr>
            <a:r>
              <a:rPr b="1" lang="en-US" sz="225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1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1107519" y="343816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Scope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1107519" y="3933706"/>
            <a:ext cx="581822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Data from a single classroom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7434858" y="2839760"/>
            <a:ext cx="6357818" cy="1746766"/>
          </a:xfrm>
          <a:prstGeom prst="roundRect">
            <a:avLst>
              <a:gd fmla="val 8376" name="adj"/>
            </a:avLst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7434858" y="2809280"/>
            <a:ext cx="6357818" cy="121920"/>
          </a:xfrm>
          <a:prstGeom prst="roundRect">
            <a:avLst>
              <a:gd fmla="val 294514" name="adj"/>
            </a:avLst>
          </a:prstGeom>
          <a:solidFill>
            <a:srgbClr val="D742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10254675" y="2480786"/>
            <a:ext cx="718066" cy="718066"/>
          </a:xfrm>
          <a:prstGeom prst="roundRect">
            <a:avLst>
              <a:gd fmla="val 127342" name="adj"/>
            </a:avLst>
          </a:prstGeom>
          <a:solidFill>
            <a:srgbClr val="F2B42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10470059" y="2660332"/>
            <a:ext cx="287179" cy="3589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unito SemiBold"/>
              <a:buNone/>
            </a:pPr>
            <a:r>
              <a:rPr b="1" lang="en-US" sz="225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2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7704653" y="3438168"/>
            <a:ext cx="2870121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Environmental Factors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7704550" y="4295923"/>
            <a:ext cx="58182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HVAC, windows, lights left on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837724" y="5184815"/>
            <a:ext cx="6357818" cy="1746766"/>
          </a:xfrm>
          <a:prstGeom prst="roundRect">
            <a:avLst>
              <a:gd fmla="val 8376" name="adj"/>
            </a:avLst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837724" y="5154335"/>
            <a:ext cx="6357818" cy="121920"/>
          </a:xfrm>
          <a:prstGeom prst="roundRect">
            <a:avLst>
              <a:gd fmla="val 294514" name="adj"/>
            </a:avLst>
          </a:prstGeom>
          <a:solidFill>
            <a:srgbClr val="DD78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3657540" y="4825841"/>
            <a:ext cx="718066" cy="718066"/>
          </a:xfrm>
          <a:prstGeom prst="roundRect">
            <a:avLst>
              <a:gd fmla="val 127342" name="adj"/>
            </a:avLst>
          </a:prstGeom>
          <a:solidFill>
            <a:srgbClr val="F2B42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3872925" y="5005388"/>
            <a:ext cx="287179" cy="3589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unito SemiBold"/>
              <a:buNone/>
            </a:pPr>
            <a:r>
              <a:rPr b="1" lang="en-US" sz="225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1107519" y="578322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Model Coverage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1107519" y="6278761"/>
            <a:ext cx="581822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Only two models tested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7434858" y="5184815"/>
            <a:ext cx="6357818" cy="1746766"/>
          </a:xfrm>
          <a:prstGeom prst="roundRect">
            <a:avLst>
              <a:gd fmla="val 8376" name="adj"/>
            </a:avLst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7434858" y="5154335"/>
            <a:ext cx="6357818" cy="121920"/>
          </a:xfrm>
          <a:prstGeom prst="roundRect">
            <a:avLst>
              <a:gd fmla="val 294514" name="adj"/>
            </a:avLst>
          </a:prstGeom>
          <a:solidFill>
            <a:srgbClr val="48A8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10254675" y="4825841"/>
            <a:ext cx="718066" cy="718066"/>
          </a:xfrm>
          <a:prstGeom prst="roundRect">
            <a:avLst>
              <a:gd fmla="val 127342" name="adj"/>
            </a:avLst>
          </a:prstGeom>
          <a:solidFill>
            <a:srgbClr val="F2B42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9"/>
          <p:cNvSpPr/>
          <p:nvPr/>
        </p:nvSpPr>
        <p:spPr>
          <a:xfrm>
            <a:off x="10470059" y="5005388"/>
            <a:ext cx="287179" cy="3589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unito SemiBold"/>
              <a:buNone/>
            </a:pPr>
            <a:r>
              <a:rPr b="1" lang="en-US" sz="225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4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7704653" y="578322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Data Quality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7704653" y="6278761"/>
            <a:ext cx="581822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Possible sensor noise or calibration issues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12420520" y="7183120"/>
            <a:ext cx="2204720" cy="971152"/>
          </a:xfrm>
          <a:prstGeom prst="rect">
            <a:avLst/>
          </a:prstGeom>
          <a:solidFill>
            <a:srgbClr val="00002E"/>
          </a:solidFill>
          <a:ln cap="flat" cmpd="sng" w="12700">
            <a:solidFill>
              <a:srgbClr val="0000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ערכת נושא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2025-09-24T20:44:18Z</dcterms:created>
  <dc:creator>menalu chekol</dc:creator>
</cp:coreProperties>
</file>